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Economica" panose="020B060402020202020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F0C844-1913-4229-B69F-52D91A0532E8}">
  <a:tblStyle styleId="{98F0C844-1913-4229-B69F-52D91A0532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9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12e086ed0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12e086ed0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12e086ed0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12e086ed0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12e086ed0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12e086ed0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8ea1ee1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8ea1ee1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8ea1ee1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8ea1ee1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8ea1ee1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8ea1ee1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ea1ee1d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8ea1ee1d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8ea1ee1d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8ea1ee1d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8ea1ee1d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8ea1ee1d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823e044b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823e044b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65c059a4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65c059a4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66be770d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66be770d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65c059a47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65c059a47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823e044b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823e044b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6f5588e1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6f5588e1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823e044b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823e044b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144f84d0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144f84d0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143f31aa4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143f31aa4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65c059a4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65c059a4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12e086ed0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12e086ed0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8f041a96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8f041a96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12e086ed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12e086ed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823e044b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823e044b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65c059a47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65c059a47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823e044b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823e044b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79950" y="0"/>
            <a:ext cx="2141201" cy="6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79950" y="0"/>
            <a:ext cx="2141201" cy="6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c4.net/Assets/region4profile.pdf" TargetMode="External"/><Relationship Id="rId7" Type="http://schemas.openxmlformats.org/officeDocument/2006/relationships/hyperlink" Target="http://inmueblescaracas.com.ve/cadivi/cadivi-dolar-estudiante.ht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.usembassy.gov/u-s-citizen-services/" TargetMode="External"/><Relationship Id="rId5" Type="http://schemas.openxmlformats.org/officeDocument/2006/relationships/hyperlink" Target="https://travel.state.gov/content/travel/en/us-visas/study/student-visa.html" TargetMode="External"/><Relationship Id="rId4" Type="http://schemas.openxmlformats.org/officeDocument/2006/relationships/hyperlink" Target="http://www.tradingeconomic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2201300" y="2981450"/>
            <a:ext cx="39177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CAMERON SCHOOL OF BUSINESS STRATEGIC PROBLEM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500" y="1192150"/>
            <a:ext cx="3571976" cy="17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2006450" y="3792250"/>
            <a:ext cx="43074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Harold Omporo 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Students Annually Migration</a:t>
            </a:r>
            <a:endParaRPr sz="2400"/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332" y="210473"/>
            <a:ext cx="1736993" cy="10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850" y="1408323"/>
            <a:ext cx="351472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/>
        </p:nvSpPr>
        <p:spPr>
          <a:xfrm>
            <a:off x="5998450" y="2675175"/>
            <a:ext cx="8412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35%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05073"/>
            <a:ext cx="4162425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Current Strategy Results </a:t>
            </a:r>
            <a:endParaRPr sz="2400"/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332" y="105023"/>
            <a:ext cx="1736993" cy="10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700" y="1299625"/>
            <a:ext cx="8328827" cy="3230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Recommendation</a:t>
            </a:r>
            <a:endParaRPr sz="2400"/>
          </a:p>
        </p:txBody>
      </p:sp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932" y="151273"/>
            <a:ext cx="1736993" cy="10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50" y="1335048"/>
            <a:ext cx="8167659" cy="358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VENEZUELA</a:t>
            </a:r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645700" y="836096"/>
            <a:ext cx="69495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●	Education is free in all Public Universities</a:t>
            </a: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Eliminated foreign currency quota for new students (March 2016)</a:t>
            </a: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Char char="●"/>
            </a:pPr>
            <a:r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Closure of the US embassy in Venezuela</a:t>
            </a: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Char char="●"/>
            </a:pPr>
            <a:r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Emigration Agreements </a:t>
            </a: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311700" y="-2174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Factors Driving Low Venezuelan Students Enrollment </a:t>
            </a:r>
            <a:endParaRPr sz="2400"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350" y="884225"/>
            <a:ext cx="2016100" cy="115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/>
        </p:nvSpPr>
        <p:spPr>
          <a:xfrm>
            <a:off x="1406386" y="2143277"/>
            <a:ext cx="4460400" cy="15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“</a:t>
            </a:r>
            <a:r>
              <a:rPr lang="en" sz="1600" i="1">
                <a:solidFill>
                  <a:srgbClr val="333333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On March 11, 2019, the U.S. Department of State announced the temporary suspension of operations of the U.S. Embassy in Caracas and the withdrawal of diplomatic personnel from Venezuela</a:t>
            </a:r>
            <a:r>
              <a:rPr lang="en" sz="1600" b="1" i="1">
                <a:solidFill>
                  <a:srgbClr val="333333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.  </a:t>
            </a:r>
            <a:r>
              <a:rPr lang="en" sz="1600" i="1">
                <a:solidFill>
                  <a:srgbClr val="333333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The U.S. Embassy in Caracas is not providing any consular services. U.S. citizens residing or traveling in Venezuela should depart Venezuela.  Commercial flights remain available.” (Source: US Embassy in Venezuela Website)</a:t>
            </a:r>
            <a:endParaRPr sz="1600" i="1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486" y="4041300"/>
            <a:ext cx="1561167" cy="83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4041300"/>
            <a:ext cx="1322099" cy="8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8325" y="4024966"/>
            <a:ext cx="1548774" cy="8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95200" y="1110950"/>
            <a:ext cx="1059850" cy="6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Factors Driving Low Venezuelan Students Enrollment </a:t>
            </a:r>
            <a:endParaRPr sz="2400"/>
          </a:p>
        </p:txBody>
      </p:sp>
      <p:sp>
        <p:nvSpPr>
          <p:cNvPr id="212" name="Google Shape;212;p27"/>
          <p:cNvSpPr txBox="1"/>
          <p:nvPr/>
        </p:nvSpPr>
        <p:spPr>
          <a:xfrm>
            <a:off x="464500" y="939750"/>
            <a:ext cx="69495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Char char="●"/>
            </a:pPr>
            <a:r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High Devaluation of Bolivares</a:t>
            </a: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conomica"/>
              <a:buChar char="○"/>
            </a:pPr>
            <a:r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The minimum wage per month is $4</a:t>
            </a: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975" y="2109150"/>
            <a:ext cx="6367550" cy="28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11" y="351200"/>
            <a:ext cx="1129590" cy="74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Pre-Approved Potential International Students </a:t>
            </a:r>
            <a:endParaRPr sz="2400"/>
          </a:p>
        </p:txBody>
      </p:sp>
      <p:pic>
        <p:nvPicPr>
          <p:cNvPr id="221" name="Google Shape;221;p28"/>
          <p:cNvPicPr preferRelativeResize="0"/>
          <p:nvPr/>
        </p:nvPicPr>
        <p:blipFill rotWithShape="1">
          <a:blip r:embed="rId3">
            <a:alphaModFix/>
          </a:blip>
          <a:srcRect t="8759"/>
          <a:stretch/>
        </p:blipFill>
        <p:spPr>
          <a:xfrm>
            <a:off x="875850" y="1136926"/>
            <a:ext cx="7055450" cy="35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550" y="315925"/>
            <a:ext cx="992451" cy="6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 txBox="1"/>
          <p:nvPr/>
        </p:nvSpPr>
        <p:spPr>
          <a:xfrm>
            <a:off x="2038250" y="4656725"/>
            <a:ext cx="48288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Source: Bureau of Consular Affairs Website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Current Strategy Results </a:t>
            </a:r>
            <a:endParaRPr sz="2400"/>
          </a:p>
        </p:txBody>
      </p:sp>
      <p:sp>
        <p:nvSpPr>
          <p:cNvPr id="229" name="Google Shape;22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5350"/>
            <a:ext cx="8167659" cy="3150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854" y="393226"/>
            <a:ext cx="1478349" cy="9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Recommendation </a:t>
            </a:r>
            <a:endParaRPr sz="2400"/>
          </a:p>
        </p:txBody>
      </p:sp>
      <p:sp>
        <p:nvSpPr>
          <p:cNvPr id="237" name="Google Shape;23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028" y="393225"/>
            <a:ext cx="1478349" cy="97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367724"/>
            <a:ext cx="7990670" cy="347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STRATEGY ANALYSIS</a:t>
            </a:r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PROBLEM </a:t>
            </a:r>
            <a:endParaRPr/>
          </a:p>
          <a:p>
            <a:pPr marL="3200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FISHBONE DIAGRAM </a:t>
            </a:r>
            <a:endParaRPr/>
          </a:p>
          <a:p>
            <a:pPr marL="3200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SWOT ANALYSIS </a:t>
            </a:r>
            <a:endParaRPr/>
          </a:p>
          <a:p>
            <a:pPr marL="3200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INTERNATIONAL ENROLLMENT </a:t>
            </a:r>
            <a:endParaRPr>
              <a:highlight>
                <a:srgbClr val="FF0000"/>
              </a:highlight>
            </a:endParaRPr>
          </a:p>
          <a:p>
            <a:pPr marL="3657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COLOMBIA - RECOMMENDATION</a:t>
            </a:r>
            <a:endParaRPr/>
          </a:p>
          <a:p>
            <a:pPr marL="3657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VENEZUELA - RECOMMENDATION</a:t>
            </a:r>
            <a:endParaRPr/>
          </a:p>
          <a:p>
            <a:pPr marL="3200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STRATEGY ANALYSIS </a:t>
            </a:r>
            <a:endParaRPr/>
          </a:p>
          <a:p>
            <a:pPr marL="3200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RECOMMENDATIONS</a:t>
            </a:r>
            <a:endParaRPr/>
          </a:p>
          <a:p>
            <a:pPr marL="32004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/>
              <a:t>ACTION ITEMS</a:t>
            </a:r>
            <a:endParaRPr/>
          </a:p>
          <a:p>
            <a:pPr marL="3200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VISION STRATEGY 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/>
          <p:nvPr/>
        </p:nvSpPr>
        <p:spPr>
          <a:xfrm>
            <a:off x="457775" y="2505250"/>
            <a:ext cx="7412198" cy="2229391"/>
          </a:xfrm>
          <a:custGeom>
            <a:avLst/>
            <a:gdLst/>
            <a:ahLst/>
            <a:cxnLst/>
            <a:rect l="l" t="t" r="r" b="b"/>
            <a:pathLst>
              <a:path w="362632" h="103440" extrusionOk="0">
                <a:moveTo>
                  <a:pt x="30246" y="90401"/>
                </a:moveTo>
                <a:cubicBezTo>
                  <a:pt x="79080" y="104308"/>
                  <a:pt x="289173" y="108715"/>
                  <a:pt x="336308" y="95179"/>
                </a:cubicBezTo>
                <a:cubicBezTo>
                  <a:pt x="383444" y="81644"/>
                  <a:pt x="361893" y="23095"/>
                  <a:pt x="313059" y="9188"/>
                </a:cubicBezTo>
                <a:cubicBezTo>
                  <a:pt x="264225" y="-4719"/>
                  <a:pt x="90440" y="-1799"/>
                  <a:pt x="43304" y="11736"/>
                </a:cubicBezTo>
                <a:cubicBezTo>
                  <a:pt x="-3831" y="25272"/>
                  <a:pt x="-18588" y="76494"/>
                  <a:pt x="30246" y="90401"/>
                </a:cubicBez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1" name="Google Shape;251;p32"/>
          <p:cNvSpPr txBox="1">
            <a:spLocks noGrp="1"/>
          </p:cNvSpPr>
          <p:nvPr>
            <p:ph type="title"/>
          </p:nvPr>
        </p:nvSpPr>
        <p:spPr>
          <a:xfrm>
            <a:off x="241150" y="152575"/>
            <a:ext cx="8520600" cy="12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STRATEGY IMPLEMENTATION</a:t>
            </a:r>
            <a:endParaRPr/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937" y="2690337"/>
            <a:ext cx="1660938" cy="166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900" y="3067488"/>
            <a:ext cx="139065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4300" y="3048438"/>
            <a:ext cx="150495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 txBox="1"/>
          <p:nvPr/>
        </p:nvSpPr>
        <p:spPr>
          <a:xfrm>
            <a:off x="939900" y="1346925"/>
            <a:ext cx="69300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100% EFFORTS ON INCREASING ENROLLMENT GRAD &amp; UNDERGRAD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57" name="Google Shape;257;p32"/>
          <p:cNvSpPr txBox="1"/>
          <p:nvPr/>
        </p:nvSpPr>
        <p:spPr>
          <a:xfrm>
            <a:off x="1074150" y="4191450"/>
            <a:ext cx="1435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UNDERGRAD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5903150" y="4191450"/>
            <a:ext cx="1435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MBA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1552603" y="2310242"/>
            <a:ext cx="7125690" cy="2797668"/>
          </a:xfrm>
          <a:custGeom>
            <a:avLst/>
            <a:gdLst/>
            <a:ahLst/>
            <a:cxnLst/>
            <a:rect l="l" t="t" r="r" b="b"/>
            <a:pathLst>
              <a:path w="309040" h="152503" extrusionOk="0">
                <a:moveTo>
                  <a:pt x="286030" y="133205"/>
                </a:moveTo>
                <a:cubicBezTo>
                  <a:pt x="325734" y="111973"/>
                  <a:pt x="307687" y="41429"/>
                  <a:pt x="279023" y="20144"/>
                </a:cubicBezTo>
                <a:cubicBezTo>
                  <a:pt x="250360" y="-1141"/>
                  <a:pt x="159380" y="-4592"/>
                  <a:pt x="114049" y="5493"/>
                </a:cubicBezTo>
                <a:cubicBezTo>
                  <a:pt x="68718" y="15578"/>
                  <a:pt x="19248" y="56981"/>
                  <a:pt x="7039" y="80655"/>
                </a:cubicBezTo>
                <a:cubicBezTo>
                  <a:pt x="-5169" y="104329"/>
                  <a:pt x="-5700" y="138779"/>
                  <a:pt x="40798" y="147537"/>
                </a:cubicBezTo>
                <a:cubicBezTo>
                  <a:pt x="87297" y="156295"/>
                  <a:pt x="246326" y="154437"/>
                  <a:pt x="286030" y="133205"/>
                </a:cubicBezTo>
                <a:close/>
              </a:path>
            </a:pathLst>
          </a:cu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4" name="Google Shape;264;p33"/>
          <p:cNvSpPr/>
          <p:nvPr/>
        </p:nvSpPr>
        <p:spPr>
          <a:xfrm>
            <a:off x="127400" y="2076475"/>
            <a:ext cx="6775326" cy="2590502"/>
          </a:xfrm>
          <a:custGeom>
            <a:avLst/>
            <a:gdLst/>
            <a:ahLst/>
            <a:cxnLst/>
            <a:rect l="l" t="t" r="r" b="b"/>
            <a:pathLst>
              <a:path w="320460" h="140903" extrusionOk="0">
                <a:moveTo>
                  <a:pt x="31494" y="11865"/>
                </a:moveTo>
                <a:cubicBezTo>
                  <a:pt x="77515" y="-5121"/>
                  <a:pt x="270197" y="-3793"/>
                  <a:pt x="306982" y="16324"/>
                </a:cubicBezTo>
                <a:cubicBezTo>
                  <a:pt x="343767" y="36442"/>
                  <a:pt x="298224" y="115584"/>
                  <a:pt x="252203" y="132570"/>
                </a:cubicBezTo>
                <a:cubicBezTo>
                  <a:pt x="206182" y="149556"/>
                  <a:pt x="67643" y="138356"/>
                  <a:pt x="30858" y="118238"/>
                </a:cubicBezTo>
                <a:cubicBezTo>
                  <a:pt x="-5927" y="98121"/>
                  <a:pt x="-14527" y="28851"/>
                  <a:pt x="31494" y="11865"/>
                </a:cubicBez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241150" y="152575"/>
            <a:ext cx="85206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STRATEGY</a:t>
            </a:r>
            <a:endParaRPr/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329" y="3150851"/>
            <a:ext cx="1681331" cy="137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660" y="2428770"/>
            <a:ext cx="1681331" cy="118944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 txBox="1"/>
          <p:nvPr/>
        </p:nvSpPr>
        <p:spPr>
          <a:xfrm>
            <a:off x="954700" y="1042688"/>
            <a:ext cx="69300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50% EFFORTS ON INCREASING ENROLLMENT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50% EFFORT ON SUPPORTING EXIT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350" y="2375675"/>
            <a:ext cx="1250987" cy="105119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3"/>
          <p:cNvSpPr txBox="1"/>
          <p:nvPr/>
        </p:nvSpPr>
        <p:spPr>
          <a:xfrm>
            <a:off x="532517" y="3445008"/>
            <a:ext cx="12912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UNDERGRAD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0375" y="3438015"/>
            <a:ext cx="1291200" cy="98065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 txBox="1"/>
          <p:nvPr/>
        </p:nvSpPr>
        <p:spPr>
          <a:xfrm>
            <a:off x="6605475" y="4418675"/>
            <a:ext cx="1435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MBA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ITEMS</a:t>
            </a:r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body" idx="1"/>
          </p:nvPr>
        </p:nvSpPr>
        <p:spPr>
          <a:xfrm>
            <a:off x="358725" y="1147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sp>
        <p:nvSpPr>
          <p:cNvPr id="286" name="Google Shape;286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aphicFrame>
        <p:nvGraphicFramePr>
          <p:cNvPr id="287" name="Google Shape;287;p35"/>
          <p:cNvGraphicFramePr/>
          <p:nvPr/>
        </p:nvGraphicFramePr>
        <p:xfrm>
          <a:off x="311700" y="111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{98F0C844-1913-4229-B69F-52D91A0532E8}</a:tableStyleId>
              </a:tblPr>
              <a:tblGrid>
                <a:gridCol w="282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2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7475"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" sz="1300"/>
                        <a:t>IN CLASS NETWORKING</a:t>
                      </a:r>
                      <a:endParaRPr sz="1300"/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(UNDERGRAD &amp; GRAD LVL)</a:t>
                      </a:r>
                      <a:endParaRPr sz="1300"/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" sz="1300"/>
                        <a:t>STRONG JOB PLACEMENT</a:t>
                      </a:r>
                      <a:endParaRPr sz="1300"/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(UNDERGRAD &amp; GRAD LVL)</a:t>
                      </a:r>
                      <a:endParaRPr sz="1300"/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" sz="1300"/>
                        <a:t>SOCIAL MEDIA</a:t>
                      </a:r>
                      <a:endParaRPr sz="1300"/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" sz="1300"/>
                        <a:t>STRONG ALUMNI NETWORKING</a:t>
                      </a:r>
                      <a:endParaRPr sz="1300"/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" sz="1300"/>
                        <a:t>BRANDING</a:t>
                      </a:r>
                      <a:endParaRPr sz="1300"/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" sz="1300"/>
                        <a:t>FULL ONLINE PROGRAMS FOR INTL STUDENTS</a:t>
                      </a:r>
                      <a:endParaRPr sz="13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" sz="1300"/>
                        <a:t>INTERNATIONAL AMBASSADORS/MENTORS</a:t>
                      </a:r>
                      <a:endParaRPr sz="1300"/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" sz="1300"/>
                        <a:t>CATHOLIC YOUTH GROUP OUTREACH</a:t>
                      </a:r>
                      <a:endParaRPr sz="1300"/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" sz="1300"/>
                        <a:t>BRANDING CATHOLIC COMMUNITY</a:t>
                      </a:r>
                      <a:endParaRPr sz="1300"/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" sz="1300"/>
                        <a:t>MBA PROGRAM CHOICES</a:t>
                      </a:r>
                      <a:endParaRPr sz="1300"/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" sz="1300"/>
                        <a:t>BUSINESS CONNECTIONS LOCAL/INTL</a:t>
                      </a:r>
                      <a:endParaRPr sz="1300"/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" sz="1300"/>
                        <a:t>TARGETING  INTL MARKET</a:t>
                      </a: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88" name="Google Shape;2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500" y="1769144"/>
            <a:ext cx="2413000" cy="1605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b="1"/>
              <a:t>“ TO CREATE A STRONG LEGACY &amp; LOYALTY BY REINFORCING A WELCOMING AND EFFECTIVE STUDENT NETWORK SUPPORT”</a:t>
            </a:r>
            <a:endParaRPr sz="2400"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sp>
        <p:nvSpPr>
          <p:cNvPr id="294" name="Google Shape;294;p3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VISION STRATEGY</a:t>
            </a:r>
            <a:endParaRPr/>
          </a:p>
        </p:txBody>
      </p:sp>
      <p:sp>
        <p:nvSpPr>
          <p:cNvPr id="295" name="Google Shape;295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07" name="Google Shape;30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08" name="Google Shape;308;p3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https://www.esc4.net/Assets/region4profile.pdf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http://www.govwiki.info/pdfs/Non-Profit/TX%20University%20Of%20St.%20Thomas%202016.pdf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2017-2018 FACT BOOK “UNIVERSITY OF ST. THOMAS HOUSTON”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2016-2017 FACT BOOK “UNIVERSITY OF ST. THOMAS HOUSTON”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2015-2016 FACT BOOK “UNIVERSITY OF ST. THOMAS HOUSTON”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Trading economics. </a:t>
            </a:r>
            <a:r>
              <a:rPr lang="en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www.tradingeconomics.com</a:t>
            </a:r>
            <a:endParaRPr sz="1100">
              <a:solidFill>
                <a:srgbClr val="00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US Department of State - Bureau of Consular Affairs. </a:t>
            </a:r>
            <a:r>
              <a:rPr lang="en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https://travel.state.gov/content/travel/en/us-visas/study/student-visa.html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US Embassy in Venezuela website. </a:t>
            </a:r>
            <a:r>
              <a:rPr lang="en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https://ve.usembassy.gov/u-s-citizen-services/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Eliminated foreign currency quota for new students (March 2016) </a:t>
            </a:r>
            <a:r>
              <a:rPr lang="en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http://inmueblescaracas.com.ve/cadivi/cadivi-dolar-estudiante.htm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https://www.elmundo.com/noticia/Viajar-para-estudiarla-eleccion-de-miles-de-colombianos/355683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https://www.dinero.com/economia/articulo/graduados-de-doctorado-en-colombia-y-el-resto-del-mundo/242911</a:t>
            </a:r>
            <a:endParaRPr sz="110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https://www.urosario.edu.co/Revista-Nova-Et-Vetera/Vol-2-Ed-17/Omnia/Una-nacion-de-andariegos-Colombia-tras-40-anos-de/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https://www.archgh.org/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“DECLINE OF ENROLLMENT IN THE MBA PROGRAM OF UNIVERSITY OF ST. THOMAS “</a:t>
            </a: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50" y="0"/>
            <a:ext cx="2141201" cy="6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ENROLLMENT PER YEAR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90" name="Google Shape;90;p1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000" y="1292650"/>
            <a:ext cx="5977947" cy="36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FISHBONE DIAGRAM</a:t>
            </a: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&amp; CAUSES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104" name="Google Shape;104;p18"/>
          <p:cNvGraphicFramePr/>
          <p:nvPr/>
        </p:nvGraphicFramePr>
        <p:xfrm>
          <a:off x="2067000" y="121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{98F0C844-1913-4229-B69F-52D91A0532E8}</a:tableStyleId>
              </a:tblPr>
              <a:tblGrid>
                <a:gridCol w="184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Problem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Causes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Sub-Causes 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5" name="Google Shape;105;p18"/>
          <p:cNvSpPr/>
          <p:nvPr/>
        </p:nvSpPr>
        <p:spPr>
          <a:xfrm rot="5400000" flipH="1">
            <a:off x="6996125" y="2388775"/>
            <a:ext cx="1419300" cy="15906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8"/>
          <p:cNvCxnSpPr/>
          <p:nvPr/>
        </p:nvCxnSpPr>
        <p:spPr>
          <a:xfrm rot="10800000" flipH="1">
            <a:off x="2167800" y="3165175"/>
            <a:ext cx="4742700" cy="1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8"/>
          <p:cNvSpPr txBox="1"/>
          <p:nvPr/>
        </p:nvSpPr>
        <p:spPr>
          <a:xfrm>
            <a:off x="1006125" y="2238025"/>
            <a:ext cx="1361400" cy="3456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Socio Cultural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3338700" y="2238025"/>
            <a:ext cx="1107600" cy="3456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Economy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5311425" y="2238025"/>
            <a:ext cx="1107600" cy="3456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Political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338450" y="3940375"/>
            <a:ext cx="1361400" cy="3456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Financial Aid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3518625" y="3940375"/>
            <a:ext cx="1255200" cy="3456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Campus Life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5491350" y="3940375"/>
            <a:ext cx="1107600" cy="3456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Branding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3" name="Google Shape;113;p18"/>
          <p:cNvCxnSpPr/>
          <p:nvPr/>
        </p:nvCxnSpPr>
        <p:spPr>
          <a:xfrm>
            <a:off x="2367525" y="2410825"/>
            <a:ext cx="732900" cy="77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8"/>
          <p:cNvCxnSpPr>
            <a:stCxn id="110" idx="3"/>
          </p:cNvCxnSpPr>
          <p:nvPr/>
        </p:nvCxnSpPr>
        <p:spPr>
          <a:xfrm rot="10800000" flipH="1">
            <a:off x="2699850" y="3184075"/>
            <a:ext cx="395700" cy="92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4446300" y="2410825"/>
            <a:ext cx="554400" cy="76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6419025" y="2410825"/>
            <a:ext cx="400800" cy="74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8"/>
          <p:cNvCxnSpPr>
            <a:stCxn id="111" idx="3"/>
          </p:cNvCxnSpPr>
          <p:nvPr/>
        </p:nvCxnSpPr>
        <p:spPr>
          <a:xfrm rot="10800000" flipH="1">
            <a:off x="4773825" y="3174475"/>
            <a:ext cx="222000" cy="93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8"/>
          <p:cNvCxnSpPr/>
          <p:nvPr/>
        </p:nvCxnSpPr>
        <p:spPr>
          <a:xfrm rot="10800000" flipH="1">
            <a:off x="6594000" y="3174650"/>
            <a:ext cx="225900" cy="101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8"/>
          <p:cNvSpPr txBox="1"/>
          <p:nvPr/>
        </p:nvSpPr>
        <p:spPr>
          <a:xfrm>
            <a:off x="6838950" y="2929675"/>
            <a:ext cx="14082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MBA Decline of Enrollment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1552575" y="2752750"/>
            <a:ext cx="933444" cy="345600"/>
          </a:xfrm>
          <a:prstGeom prst="flowChartTerminator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Catholic Scandals</a:t>
            </a:r>
            <a:endParaRPr sz="1200"/>
          </a:p>
        </p:txBody>
      </p:sp>
      <p:cxnSp>
        <p:nvCxnSpPr>
          <p:cNvPr id="121" name="Google Shape;121;p18"/>
          <p:cNvCxnSpPr/>
          <p:nvPr/>
        </p:nvCxnSpPr>
        <p:spPr>
          <a:xfrm rot="10800000" flipH="1">
            <a:off x="2486019" y="2924050"/>
            <a:ext cx="3573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18"/>
          <p:cNvSpPr/>
          <p:nvPr/>
        </p:nvSpPr>
        <p:spPr>
          <a:xfrm>
            <a:off x="3314700" y="2738650"/>
            <a:ext cx="1023948" cy="345600"/>
          </a:xfrm>
          <a:prstGeom prst="flowChartTerminator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Exchange Rate</a:t>
            </a:r>
            <a:endParaRPr sz="1200"/>
          </a:p>
        </p:txBody>
      </p:sp>
      <p:sp>
        <p:nvSpPr>
          <p:cNvPr id="123" name="Google Shape;123;p18"/>
          <p:cNvSpPr/>
          <p:nvPr/>
        </p:nvSpPr>
        <p:spPr>
          <a:xfrm>
            <a:off x="5328100" y="2738650"/>
            <a:ext cx="1107594" cy="345600"/>
          </a:xfrm>
          <a:prstGeom prst="flowChartTerminator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Immigration</a:t>
            </a:r>
            <a:endParaRPr sz="1200"/>
          </a:p>
        </p:txBody>
      </p:sp>
      <p:sp>
        <p:nvSpPr>
          <p:cNvPr id="124" name="Google Shape;124;p18"/>
          <p:cNvSpPr/>
          <p:nvPr/>
        </p:nvSpPr>
        <p:spPr>
          <a:xfrm>
            <a:off x="1463950" y="3423488"/>
            <a:ext cx="1203066" cy="345600"/>
          </a:xfrm>
          <a:prstGeom prst="flowChartTerminator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Scholarships</a:t>
            </a:r>
            <a:endParaRPr sz="1200"/>
          </a:p>
        </p:txBody>
      </p:sp>
      <p:sp>
        <p:nvSpPr>
          <p:cNvPr id="125" name="Google Shape;125;p18"/>
          <p:cNvSpPr/>
          <p:nvPr/>
        </p:nvSpPr>
        <p:spPr>
          <a:xfrm>
            <a:off x="3594825" y="3423487"/>
            <a:ext cx="933444" cy="345600"/>
          </a:xfrm>
          <a:prstGeom prst="flowChartTerminator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Student Activities</a:t>
            </a:r>
            <a:endParaRPr sz="1200"/>
          </a:p>
        </p:txBody>
      </p:sp>
      <p:sp>
        <p:nvSpPr>
          <p:cNvPr id="126" name="Google Shape;126;p18"/>
          <p:cNvSpPr/>
          <p:nvPr/>
        </p:nvSpPr>
        <p:spPr>
          <a:xfrm>
            <a:off x="5311425" y="3375225"/>
            <a:ext cx="1165590" cy="345600"/>
          </a:xfrm>
          <a:prstGeom prst="flowChartTerminator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Social Media</a:t>
            </a:r>
            <a:endParaRPr sz="1200"/>
          </a:p>
        </p:txBody>
      </p:sp>
      <p:cxnSp>
        <p:nvCxnSpPr>
          <p:cNvPr id="127" name="Google Shape;127;p18"/>
          <p:cNvCxnSpPr/>
          <p:nvPr/>
        </p:nvCxnSpPr>
        <p:spPr>
          <a:xfrm rot="10800000" flipH="1">
            <a:off x="4338648" y="2907850"/>
            <a:ext cx="4716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18"/>
          <p:cNvCxnSpPr/>
          <p:nvPr/>
        </p:nvCxnSpPr>
        <p:spPr>
          <a:xfrm>
            <a:off x="6435694" y="2911450"/>
            <a:ext cx="2604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8"/>
          <p:cNvCxnSpPr>
            <a:stCxn id="124" idx="3"/>
          </p:cNvCxnSpPr>
          <p:nvPr/>
        </p:nvCxnSpPr>
        <p:spPr>
          <a:xfrm>
            <a:off x="2667016" y="3596288"/>
            <a:ext cx="2619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8"/>
          <p:cNvCxnSpPr>
            <a:stCxn id="125" idx="3"/>
          </p:cNvCxnSpPr>
          <p:nvPr/>
        </p:nvCxnSpPr>
        <p:spPr>
          <a:xfrm rot="10800000" flipH="1">
            <a:off x="4528269" y="3595687"/>
            <a:ext cx="3723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8"/>
          <p:cNvCxnSpPr/>
          <p:nvPr/>
        </p:nvCxnSpPr>
        <p:spPr>
          <a:xfrm rot="10800000" flipH="1">
            <a:off x="6477015" y="3545925"/>
            <a:ext cx="2619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311700" y="1114375"/>
            <a:ext cx="8520600" cy="38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311700" y="1225225"/>
            <a:ext cx="2846100" cy="21702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171450" lvl="0" indent="-184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 Only Catholic University in Houston</a:t>
            </a:r>
            <a:endParaRPr sz="1100">
              <a:solidFill>
                <a:schemeClr val="dk1"/>
              </a:solidFill>
            </a:endParaRPr>
          </a:p>
          <a:p>
            <a:pPr marL="171450" lvl="0" indent="-184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Small Classrooms</a:t>
            </a:r>
            <a:endParaRPr sz="1100">
              <a:solidFill>
                <a:schemeClr val="dk1"/>
              </a:solidFill>
            </a:endParaRPr>
          </a:p>
          <a:p>
            <a:pPr marL="171450" lvl="0" indent="-184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Centrally located</a:t>
            </a:r>
            <a:endParaRPr sz="1100">
              <a:solidFill>
                <a:schemeClr val="dk1"/>
              </a:solidFill>
            </a:endParaRPr>
          </a:p>
          <a:p>
            <a:pPr marL="171450" lvl="0" indent="-184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Diversified Student Body</a:t>
            </a:r>
            <a:endParaRPr sz="1100">
              <a:solidFill>
                <a:schemeClr val="dk1"/>
              </a:solidFill>
            </a:endParaRPr>
          </a:p>
          <a:p>
            <a:pPr marL="171450" lvl="0" indent="-184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Grad Schedule-Flexibility</a:t>
            </a:r>
            <a:endParaRPr sz="1100">
              <a:solidFill>
                <a:schemeClr val="dk1"/>
              </a:solidFill>
            </a:endParaRPr>
          </a:p>
          <a:p>
            <a:pPr marL="171450" lvl="0" indent="-184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Subject Expert Professors</a:t>
            </a:r>
            <a:endParaRPr sz="1100">
              <a:solidFill>
                <a:schemeClr val="dk1"/>
              </a:solidFill>
            </a:endParaRPr>
          </a:p>
          <a:p>
            <a:pPr marL="171450" lvl="0" indent="-184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AACSB Accreditation</a:t>
            </a:r>
            <a:endParaRPr sz="1100">
              <a:solidFill>
                <a:schemeClr val="dk1"/>
              </a:solidFill>
            </a:endParaRPr>
          </a:p>
          <a:p>
            <a:pPr marL="171450" lvl="0" indent="-184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Flat Rate Tuition</a:t>
            </a:r>
            <a:endParaRPr sz="1100">
              <a:solidFill>
                <a:schemeClr val="dk1"/>
              </a:solidFill>
            </a:endParaRPr>
          </a:p>
          <a:p>
            <a:pPr marL="171450" lvl="0" indent="-184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Dual Degree Programs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5477900" y="1233475"/>
            <a:ext cx="2819100" cy="217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171450" lvl="0" indent="-184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Branding (Inside Campus, Alumni)</a:t>
            </a:r>
            <a:endParaRPr sz="1100">
              <a:solidFill>
                <a:schemeClr val="dk1"/>
              </a:solidFill>
            </a:endParaRPr>
          </a:p>
          <a:p>
            <a:pPr marL="171450" lvl="0" indent="-184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Alumni UST Motivation</a:t>
            </a:r>
            <a:endParaRPr sz="1100">
              <a:solidFill>
                <a:schemeClr val="dk1"/>
              </a:solidFill>
            </a:endParaRPr>
          </a:p>
          <a:p>
            <a:pPr marL="171450" lvl="0" indent="-184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Social media Presence</a:t>
            </a:r>
            <a:endParaRPr sz="1100">
              <a:solidFill>
                <a:schemeClr val="dk1"/>
              </a:solidFill>
            </a:endParaRPr>
          </a:p>
          <a:p>
            <a:pPr marL="171450" lvl="0" indent="-184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Internet Searches UST</a:t>
            </a:r>
            <a:endParaRPr sz="1100">
              <a:solidFill>
                <a:schemeClr val="dk1"/>
              </a:solidFill>
            </a:endParaRPr>
          </a:p>
          <a:p>
            <a:pPr marL="171450" lvl="0" indent="-184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Social &amp; Networking</a:t>
            </a:r>
            <a:endParaRPr sz="1100">
              <a:solidFill>
                <a:schemeClr val="dk1"/>
              </a:solidFill>
            </a:endParaRPr>
          </a:p>
          <a:p>
            <a:pPr marL="171450" lvl="0" indent="-184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Job Placement Support </a:t>
            </a:r>
            <a:endParaRPr sz="1100">
              <a:solidFill>
                <a:schemeClr val="dk1"/>
              </a:solidFill>
            </a:endParaRPr>
          </a:p>
          <a:p>
            <a:pPr marL="171450" lvl="0" indent="-184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No Local Company Alliances</a:t>
            </a:r>
            <a:endParaRPr sz="1100">
              <a:solidFill>
                <a:schemeClr val="dk1"/>
              </a:solidFill>
            </a:endParaRPr>
          </a:p>
          <a:p>
            <a:pPr marL="171450" lvl="0" indent="-184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Parking</a:t>
            </a:r>
            <a:endParaRPr sz="1100">
              <a:solidFill>
                <a:schemeClr val="dk1"/>
              </a:solidFill>
            </a:endParaRPr>
          </a:p>
          <a:p>
            <a:pPr marL="171450" lvl="0" indent="-184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Scholarships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3157800" y="2571750"/>
            <a:ext cx="2320200" cy="1642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3271375" y="2571750"/>
            <a:ext cx="2206625" cy="16421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0000"/>
                </a:solidFill>
                <a:latin typeface="Arial"/>
              </a:rPr>
              <a:t>S W</a:t>
            </a:r>
            <a:b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0000"/>
                </a:solidFill>
                <a:latin typeface="Arial"/>
              </a:rPr>
            </a:br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0000"/>
                </a:solidFill>
                <a:latin typeface="Arial"/>
              </a:rPr>
              <a:t>O T</a:t>
            </a:r>
          </a:p>
        </p:txBody>
      </p:sp>
      <p:sp>
        <p:nvSpPr>
          <p:cNvPr id="148" name="Google Shape;148;p20"/>
          <p:cNvSpPr txBox="1"/>
          <p:nvPr/>
        </p:nvSpPr>
        <p:spPr>
          <a:xfrm>
            <a:off x="5477900" y="3460050"/>
            <a:ext cx="2819100" cy="15207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171450" lvl="0" indent="-184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Catholic Church Scandals</a:t>
            </a:r>
            <a:endParaRPr sz="1100">
              <a:solidFill>
                <a:schemeClr val="dk1"/>
              </a:solidFill>
            </a:endParaRPr>
          </a:p>
          <a:p>
            <a:pPr marL="171450" lvl="0" indent="-184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VISA &amp; Immigration Policies</a:t>
            </a:r>
            <a:endParaRPr sz="1100" b="1">
              <a:solidFill>
                <a:schemeClr val="dk1"/>
              </a:solidFill>
            </a:endParaRPr>
          </a:p>
          <a:p>
            <a:pPr marL="171450" lvl="0" indent="-184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Bad Economies and/or Political Unrest </a:t>
            </a:r>
            <a:endParaRPr sz="1100">
              <a:solidFill>
                <a:schemeClr val="dk1"/>
              </a:solidFill>
            </a:endParaRPr>
          </a:p>
          <a:p>
            <a:pPr marL="171450" lvl="0" indent="-184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Competitors Full Online Programs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338675" y="3452825"/>
            <a:ext cx="2819100" cy="15279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114300" lvl="0" indent="-1841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Catholic Youth groups</a:t>
            </a:r>
            <a:endParaRPr sz="1100">
              <a:solidFill>
                <a:schemeClr val="dk1"/>
              </a:solidFill>
            </a:endParaRPr>
          </a:p>
          <a:p>
            <a:pPr marL="114300" lvl="0" indent="-1841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Local High Schools</a:t>
            </a:r>
            <a:endParaRPr sz="1100">
              <a:solidFill>
                <a:schemeClr val="dk1"/>
              </a:solidFill>
            </a:endParaRPr>
          </a:p>
          <a:p>
            <a:pPr marL="114300" lvl="0" indent="-1841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Emerging Economies</a:t>
            </a:r>
            <a:endParaRPr sz="1100">
              <a:solidFill>
                <a:schemeClr val="dk1"/>
              </a:solidFill>
            </a:endParaRPr>
          </a:p>
          <a:p>
            <a:pPr marL="114300" lvl="0" indent="-1841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Local International Alumni Chapters</a:t>
            </a:r>
            <a:endParaRPr sz="1100">
              <a:solidFill>
                <a:schemeClr val="dk1"/>
              </a:solidFill>
            </a:endParaRPr>
          </a:p>
          <a:p>
            <a:pPr marL="114300" lvl="0" indent="-1841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Online Programs-Certifications</a:t>
            </a:r>
            <a:endParaRPr sz="1100">
              <a:solidFill>
                <a:schemeClr val="dk1"/>
              </a:solidFill>
            </a:endParaRPr>
          </a:p>
          <a:p>
            <a:pPr marL="114300" lvl="0" indent="-1841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Online Classes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0" name="Google Shape;15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333025" y="1243325"/>
            <a:ext cx="2819100" cy="347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STRENGTHS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5478000" y="1243325"/>
            <a:ext cx="2819100" cy="347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WEAKNESSES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338675" y="3460050"/>
            <a:ext cx="2819100" cy="347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OPPORTUNITIES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5478025" y="3457825"/>
            <a:ext cx="2819100" cy="347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THREATS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INTERNATIONAL ENROLLMENT</a:t>
            </a: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689</Words>
  <Application>Microsoft Office PowerPoint</Application>
  <PresentationFormat>On-screen Show (16:9)</PresentationFormat>
  <Paragraphs>179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Open Sans</vt:lpstr>
      <vt:lpstr>Arial</vt:lpstr>
      <vt:lpstr>Economica</vt:lpstr>
      <vt:lpstr>Luxe</vt:lpstr>
      <vt:lpstr>PowerPoint Presentation</vt:lpstr>
      <vt:lpstr>AGENDA</vt:lpstr>
      <vt:lpstr>THE PROBLEM</vt:lpstr>
      <vt:lpstr>ENROLLMENT PER YEAR</vt:lpstr>
      <vt:lpstr>FISHBONE DIAGRAM</vt:lpstr>
      <vt:lpstr>PROBLEM &amp; CAUSES</vt:lpstr>
      <vt:lpstr>SWOT ANALYSIS</vt:lpstr>
      <vt:lpstr>SWOT ANALYSIS</vt:lpstr>
      <vt:lpstr>INTERNATIONAL ENROLLMENT</vt:lpstr>
      <vt:lpstr>Students Annually Migration</vt:lpstr>
      <vt:lpstr>Current Strategy Results </vt:lpstr>
      <vt:lpstr>Recommendation</vt:lpstr>
      <vt:lpstr>VENEZUELA</vt:lpstr>
      <vt:lpstr>Factors Driving Low Venezuelan Students Enrollment </vt:lpstr>
      <vt:lpstr>Factors Driving Low Venezuelan Students Enrollment </vt:lpstr>
      <vt:lpstr>Pre-Approved Potential International Students </vt:lpstr>
      <vt:lpstr>Current Strategy Results </vt:lpstr>
      <vt:lpstr>Recommendation </vt:lpstr>
      <vt:lpstr>CURRENT STRATEGY ANALYSIS</vt:lpstr>
      <vt:lpstr>CURRENT STRATEGY IMPLEMENTATION</vt:lpstr>
      <vt:lpstr>SUGGESTED STRATEGY</vt:lpstr>
      <vt:lpstr>RECOMMENDATIONS</vt:lpstr>
      <vt:lpstr>ACTION ITEMS</vt:lpstr>
      <vt:lpstr>NEW VISION STRATEGY</vt:lpstr>
      <vt:lpstr>Q &amp; A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manuela omporo</dc:creator>
  <cp:lastModifiedBy>manuela omporo</cp:lastModifiedBy>
  <cp:revision>1</cp:revision>
  <dcterms:modified xsi:type="dcterms:W3CDTF">2022-03-11T14:07:07Z</dcterms:modified>
</cp:coreProperties>
</file>